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648" r:id="rId7"/>
  </p:sldMasterIdLst>
  <p:notesMasterIdLst>
    <p:notesMasterId r:id="rId17"/>
  </p:notesMasterIdLst>
  <p:sldIdLst>
    <p:sldId id="260" r:id="rId8"/>
    <p:sldId id="266" r:id="rId9"/>
    <p:sldId id="274" r:id="rId10"/>
    <p:sldId id="275" r:id="rId11"/>
    <p:sldId id="277" r:id="rId12"/>
    <p:sldId id="262" r:id="rId13"/>
    <p:sldId id="279" r:id="rId14"/>
    <p:sldId id="286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T Presidency" initials="PT" lastIdx="1" clrIdx="0">
    <p:extLst>
      <p:ext uri="{19B8F6BF-5375-455C-9EA6-DF929625EA0E}">
        <p15:presenceInfo xmlns:p15="http://schemas.microsoft.com/office/powerpoint/2012/main" userId="PT Presidenc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01" autoAdjust="0"/>
    <p:restoredTop sz="85194" autoAdjust="0"/>
  </p:normalViewPr>
  <p:slideViewPr>
    <p:cSldViewPr snapToGrid="0">
      <p:cViewPr>
        <p:scale>
          <a:sx n="97" d="100"/>
          <a:sy n="97" d="100"/>
        </p:scale>
        <p:origin x="1338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illau\Downloads\Tables%20and%20figures%20RESULT%201%2025_02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illau\Downloads\Tables%20and%20figures%20RESULT%201%2025_02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lanli\AppData\Local\Microsoft\Windows\INetCache\Content.Outlook\EYWGGWBG\Unpaid%20work%20before%20and%20during%20Covi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Fig.2.2!$Q$4</c:f>
              <c:strCache>
                <c:ptCount val="1"/>
                <c:pt idx="0">
                  <c:v>Employment rate 2020Q2 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Fig.2.2!$N$5:$O$14</c:f>
              <c:multiLvlStrCache>
                <c:ptCount val="10"/>
                <c:lvl>
                  <c:pt idx="0">
                    <c:v>15-24</c:v>
                  </c:pt>
                  <c:pt idx="1">
                    <c:v>25-49</c:v>
                  </c:pt>
                  <c:pt idx="2">
                    <c:v>50-64</c:v>
                  </c:pt>
                  <c:pt idx="3">
                    <c:v>Low (0-2)</c:v>
                  </c:pt>
                  <c:pt idx="4">
                    <c:v>Medium (3-4)</c:v>
                  </c:pt>
                  <c:pt idx="5">
                    <c:v>High (5-8)</c:v>
                  </c:pt>
                  <c:pt idx="6">
                    <c:v>EU27</c:v>
                  </c:pt>
                  <c:pt idx="7">
                    <c:v>Non-EU27 </c:v>
                  </c:pt>
                  <c:pt idx="8">
                    <c:v>National</c:v>
                  </c:pt>
                  <c:pt idx="9">
                    <c:v>15-64</c:v>
                  </c:pt>
                </c:lvl>
                <c:lvl>
                  <c:pt idx="0">
                    <c:v>Age</c:v>
                  </c:pt>
                  <c:pt idx="3">
                    <c:v>Education</c:v>
                  </c:pt>
                  <c:pt idx="6">
                    <c:v>Country of birth</c:v>
                  </c:pt>
                  <c:pt idx="9">
                    <c:v>Total</c:v>
                  </c:pt>
                </c:lvl>
              </c:multiLvlStrCache>
            </c:multiLvlStrRef>
          </c:cat>
          <c:val>
            <c:numRef>
              <c:f>Fig.2.2!$Q$5:$Q$14</c:f>
              <c:numCache>
                <c:formatCode>General</c:formatCode>
                <c:ptCount val="10"/>
                <c:pt idx="0">
                  <c:v>27.7</c:v>
                </c:pt>
                <c:pt idx="1">
                  <c:v>73.400000000000006</c:v>
                </c:pt>
                <c:pt idx="2">
                  <c:v>60.3</c:v>
                </c:pt>
                <c:pt idx="3">
                  <c:v>34.299999999999997</c:v>
                </c:pt>
                <c:pt idx="4">
                  <c:v>63.5</c:v>
                </c:pt>
                <c:pt idx="5">
                  <c:v>80.900000000000006</c:v>
                </c:pt>
                <c:pt idx="6">
                  <c:v>64</c:v>
                </c:pt>
                <c:pt idx="7">
                  <c:v>50</c:v>
                </c:pt>
                <c:pt idx="8">
                  <c:v>62.9</c:v>
                </c:pt>
                <c:pt idx="9">
                  <c:v>61.8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3-43B2-901D-1E7B5A6DA65E}"/>
            </c:ext>
          </c:extLst>
        </c:ser>
        <c:ser>
          <c:idx val="1"/>
          <c:order val="1"/>
          <c:tx>
            <c:strRef>
              <c:f>Fig.2.2!$P$4</c:f>
              <c:strCache>
                <c:ptCount val="1"/>
                <c:pt idx="0">
                  <c:v>Employment rate 2020Q2 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Fig.2.2!$N$5:$O$14</c:f>
              <c:multiLvlStrCache>
                <c:ptCount val="10"/>
                <c:lvl>
                  <c:pt idx="0">
                    <c:v>15-24</c:v>
                  </c:pt>
                  <c:pt idx="1">
                    <c:v>25-49</c:v>
                  </c:pt>
                  <c:pt idx="2">
                    <c:v>50-64</c:v>
                  </c:pt>
                  <c:pt idx="3">
                    <c:v>Low (0-2)</c:v>
                  </c:pt>
                  <c:pt idx="4">
                    <c:v>Medium (3-4)</c:v>
                  </c:pt>
                  <c:pt idx="5">
                    <c:v>High (5-8)</c:v>
                  </c:pt>
                  <c:pt idx="6">
                    <c:v>EU27</c:v>
                  </c:pt>
                  <c:pt idx="7">
                    <c:v>Non-EU27 </c:v>
                  </c:pt>
                  <c:pt idx="8">
                    <c:v>National</c:v>
                  </c:pt>
                  <c:pt idx="9">
                    <c:v>15-64</c:v>
                  </c:pt>
                </c:lvl>
                <c:lvl>
                  <c:pt idx="0">
                    <c:v>Age</c:v>
                  </c:pt>
                  <c:pt idx="3">
                    <c:v>Education</c:v>
                  </c:pt>
                  <c:pt idx="6">
                    <c:v>Country of birth</c:v>
                  </c:pt>
                  <c:pt idx="9">
                    <c:v>Total</c:v>
                  </c:pt>
                </c:lvl>
              </c:multiLvlStrCache>
            </c:multiLvlStrRef>
          </c:cat>
          <c:val>
            <c:numRef>
              <c:f>Fig.2.2!$P$5:$P$14</c:f>
              <c:numCache>
                <c:formatCode>General</c:formatCode>
                <c:ptCount val="10"/>
                <c:pt idx="0">
                  <c:v>32.200000000000003</c:v>
                </c:pt>
                <c:pt idx="1">
                  <c:v>84.7</c:v>
                </c:pt>
                <c:pt idx="2">
                  <c:v>72.599999999999994</c:v>
                </c:pt>
                <c:pt idx="3">
                  <c:v>50.7</c:v>
                </c:pt>
                <c:pt idx="4">
                  <c:v>75.599999999999994</c:v>
                </c:pt>
                <c:pt idx="5">
                  <c:v>87</c:v>
                </c:pt>
                <c:pt idx="6">
                  <c:v>76.2</c:v>
                </c:pt>
                <c:pt idx="7">
                  <c:v>68.099999999999994</c:v>
                </c:pt>
                <c:pt idx="8">
                  <c:v>72.3</c:v>
                </c:pt>
                <c:pt idx="9">
                  <c:v>72.099999999999994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73-43B2-901D-1E7B5A6DA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5056463"/>
        <c:axId val="1986026031"/>
      </c:barChart>
      <c:catAx>
        <c:axId val="19450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6026031"/>
        <c:crosses val="autoZero"/>
        <c:auto val="1"/>
        <c:lblAlgn val="ctr"/>
        <c:lblOffset val="100"/>
        <c:noMultiLvlLbl val="0"/>
      </c:catAx>
      <c:valAx>
        <c:axId val="1986026031"/>
        <c:scaling>
          <c:orientation val="minMax"/>
          <c:min val="20"/>
        </c:scaling>
        <c:delete val="1"/>
        <c:axPos val="l"/>
        <c:numFmt formatCode="General" sourceLinked="1"/>
        <c:majorTickMark val="none"/>
        <c:minorTickMark val="none"/>
        <c:tickLblPos val="nextTo"/>
        <c:crossAx val="194505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62281589182371E-2"/>
          <c:y val="0"/>
          <c:w val="0.95867543682163525"/>
          <c:h val="0.663864274493859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Fig.2.2!$V$4</c:f>
              <c:strCache>
                <c:ptCount val="1"/>
                <c:pt idx="0">
                  <c:v>Change pp 2020Q2-2019Q2 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Fig.2.2!$S$5:$T$14</c:f>
              <c:multiLvlStrCache>
                <c:ptCount val="10"/>
                <c:lvl>
                  <c:pt idx="0">
                    <c:v>15-24</c:v>
                  </c:pt>
                  <c:pt idx="1">
                    <c:v>25-49</c:v>
                  </c:pt>
                  <c:pt idx="2">
                    <c:v>50-64</c:v>
                  </c:pt>
                  <c:pt idx="3">
                    <c:v>Low</c:v>
                  </c:pt>
                  <c:pt idx="4">
                    <c:v>Med</c:v>
                  </c:pt>
                  <c:pt idx="5">
                    <c:v>High</c:v>
                  </c:pt>
                  <c:pt idx="6">
                    <c:v>FOR_EU27</c:v>
                  </c:pt>
                  <c:pt idx="7">
                    <c:v>FOR_NEU27 </c:v>
                  </c:pt>
                  <c:pt idx="8">
                    <c:v>NAT</c:v>
                  </c:pt>
                  <c:pt idx="9">
                    <c:v>15-64</c:v>
                  </c:pt>
                </c:lvl>
                <c:lvl>
                  <c:pt idx="0">
                    <c:v>Age</c:v>
                  </c:pt>
                  <c:pt idx="3">
                    <c:v>Education</c:v>
                  </c:pt>
                  <c:pt idx="6">
                    <c:v>Country of birth</c:v>
                  </c:pt>
                  <c:pt idx="9">
                    <c:v>Total</c:v>
                  </c:pt>
                </c:lvl>
              </c:multiLvlStrCache>
            </c:multiLvlStrRef>
          </c:cat>
          <c:val>
            <c:numRef>
              <c:f>Fig.2.2!$V$5:$V$14</c:f>
              <c:numCache>
                <c:formatCode>General</c:formatCode>
                <c:ptCount val="10"/>
                <c:pt idx="0">
                  <c:v>-3.1999999999999993</c:v>
                </c:pt>
                <c:pt idx="1">
                  <c:v>-1.5999999999999943</c:v>
                </c:pt>
                <c:pt idx="2">
                  <c:v>-0.10000000000000142</c:v>
                </c:pt>
                <c:pt idx="3">
                  <c:v>-1.9000000000000057</c:v>
                </c:pt>
                <c:pt idx="4">
                  <c:v>-2.2999999999999972</c:v>
                </c:pt>
                <c:pt idx="5">
                  <c:v>-1.2999999999999972</c:v>
                </c:pt>
                <c:pt idx="6">
                  <c:v>-2.9000000000000057</c:v>
                </c:pt>
                <c:pt idx="7">
                  <c:v>-3.1000000000000014</c:v>
                </c:pt>
                <c:pt idx="8">
                  <c:v>-1.1999999999999957</c:v>
                </c:pt>
                <c:pt idx="9">
                  <c:v>-1.4000000000000057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7-4AD9-ABEA-DDCEE19BD5C9}"/>
            </c:ext>
          </c:extLst>
        </c:ser>
        <c:ser>
          <c:idx val="1"/>
          <c:order val="1"/>
          <c:tx>
            <c:strRef>
              <c:f>Fig.2.2!$U$4</c:f>
              <c:strCache>
                <c:ptCount val="1"/>
                <c:pt idx="0">
                  <c:v>Change pp 2020Q2-2019Q2 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Fig.2.2!$S$5:$T$14</c:f>
              <c:multiLvlStrCache>
                <c:ptCount val="10"/>
                <c:lvl>
                  <c:pt idx="0">
                    <c:v>15-24</c:v>
                  </c:pt>
                  <c:pt idx="1">
                    <c:v>25-49</c:v>
                  </c:pt>
                  <c:pt idx="2">
                    <c:v>50-64</c:v>
                  </c:pt>
                  <c:pt idx="3">
                    <c:v>Low</c:v>
                  </c:pt>
                  <c:pt idx="4">
                    <c:v>Med</c:v>
                  </c:pt>
                  <c:pt idx="5">
                    <c:v>High</c:v>
                  </c:pt>
                  <c:pt idx="6">
                    <c:v>FOR_EU27</c:v>
                  </c:pt>
                  <c:pt idx="7">
                    <c:v>FOR_NEU27 </c:v>
                  </c:pt>
                  <c:pt idx="8">
                    <c:v>NAT</c:v>
                  </c:pt>
                  <c:pt idx="9">
                    <c:v>15-64</c:v>
                  </c:pt>
                </c:lvl>
                <c:lvl>
                  <c:pt idx="0">
                    <c:v>Age</c:v>
                  </c:pt>
                  <c:pt idx="3">
                    <c:v>Education</c:v>
                  </c:pt>
                  <c:pt idx="6">
                    <c:v>Country of birth</c:v>
                  </c:pt>
                  <c:pt idx="9">
                    <c:v>Total</c:v>
                  </c:pt>
                </c:lvl>
              </c:multiLvlStrCache>
            </c:multiLvlStrRef>
          </c:cat>
          <c:val>
            <c:numRef>
              <c:f>Fig.2.2!$U$5:$U$14</c:f>
              <c:numCache>
                <c:formatCode>General</c:formatCode>
                <c:ptCount val="10"/>
                <c:pt idx="0">
                  <c:v>-3.1999999999999957</c:v>
                </c:pt>
                <c:pt idx="1">
                  <c:v>-2</c:v>
                </c:pt>
                <c:pt idx="2">
                  <c:v>-0.30000000000001137</c:v>
                </c:pt>
                <c:pt idx="3">
                  <c:v>-2.5</c:v>
                </c:pt>
                <c:pt idx="4">
                  <c:v>-2.3000000000000114</c:v>
                </c:pt>
                <c:pt idx="5">
                  <c:v>-1.5</c:v>
                </c:pt>
                <c:pt idx="6">
                  <c:v>-4.2000000000000028</c:v>
                </c:pt>
                <c:pt idx="7">
                  <c:v>-3.7000000000000028</c:v>
                </c:pt>
                <c:pt idx="8">
                  <c:v>-1.4000000000000057</c:v>
                </c:pt>
                <c:pt idx="9">
                  <c:v>-1.7000000000000028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97-4AD9-ABEA-DDCEE19BD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57877951"/>
        <c:axId val="1945521519"/>
      </c:barChart>
      <c:catAx>
        <c:axId val="1957877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high"/>
        <c:crossAx val="1945521519"/>
        <c:crosses val="autoZero"/>
        <c:auto val="1"/>
        <c:lblAlgn val="ctr"/>
        <c:lblOffset val="100"/>
        <c:noMultiLvlLbl val="0"/>
      </c:catAx>
      <c:valAx>
        <c:axId val="19455215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57877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432048031744659E-2"/>
          <c:y val="7.8913980347300516E-2"/>
          <c:w val="0.88987713463126883"/>
          <c:h val="0.74637883187071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'Fig. 3'!$D$7</c:f>
              <c:strCache>
                <c:ptCount val="1"/>
                <c:pt idx="0">
                  <c:v>Childcare</c:v>
                </c:pt>
              </c:strCache>
            </c:strRef>
          </c:tx>
          <c:spPr>
            <a:solidFill>
              <a:srgbClr val="BE524D"/>
            </a:solidFill>
            <a:ln>
              <a:noFill/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66E-4BA0-B417-DA21ED66997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66E-4BA0-B417-DA21ED66997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66E-4BA0-B417-DA21ED669977}"/>
                </c:ext>
              </c:extLst>
            </c:dLbl>
            <c:dLbl>
              <c:idx val="3"/>
              <c:layout>
                <c:manualLayout>
                  <c:x val="-1.7327272335331881E-3"/>
                  <c:y val="-3.3333294449350306E-2"/>
                </c:manualLayout>
              </c:layout>
              <c:tx>
                <c:rich>
                  <a:bodyPr/>
                  <a:lstStyle/>
                  <a:p>
                    <a:fld id="{B0B33FDB-ACD0-4971-B1FB-4FA33053793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66E-4BA0-B417-DA21ED66997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'Fig. 3'!$B$8:$C$11</c:f>
              <c:multiLvlStrCache>
                <c:ptCount val="4"/>
                <c:lvl>
                  <c:pt idx="0">
                    <c:v>Women</c:v>
                  </c:pt>
                  <c:pt idx="1">
                    <c:v>Men</c:v>
                  </c:pt>
                  <c:pt idx="2">
                    <c:v>Women</c:v>
                  </c:pt>
                  <c:pt idx="3">
                    <c:v>Men</c:v>
                  </c:pt>
                </c:lvl>
                <c:lvl>
                  <c:pt idx="0">
                    <c:v>2016- EQLS</c:v>
                  </c:pt>
                  <c:pt idx="2">
                    <c:v>June/July 2020-Eurofound COVID</c:v>
                  </c:pt>
                </c:lvl>
              </c:multiLvlStrCache>
            </c:multiLvlStrRef>
          </c:cat>
          <c:val>
            <c:numRef>
              <c:f>'Fig. 3'!$D$8:$D$11</c:f>
              <c:numCache>
                <c:formatCode>General</c:formatCode>
                <c:ptCount val="4"/>
                <c:pt idx="0" formatCode="0.0">
                  <c:v>12.2</c:v>
                </c:pt>
                <c:pt idx="1">
                  <c:v>5.8</c:v>
                </c:pt>
                <c:pt idx="2" formatCode="0.0">
                  <c:v>12.6</c:v>
                </c:pt>
                <c:pt idx="3" formatCode="0.0">
                  <c:v>7.8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'Fig. 3'!$F$8:$F$11</c15:f>
                <c15:dlblRangeCache>
                  <c:ptCount val="4"/>
                  <c:pt idx="0">
                    <c:v>3.2</c:v>
                  </c:pt>
                  <c:pt idx="1">
                    <c:v>1.8</c:v>
                  </c:pt>
                  <c:pt idx="2">
                    <c:v>4.5</c:v>
                  </c:pt>
                  <c:pt idx="3">
                    <c:v>2.8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66E-4BA0-B417-DA21ED669977}"/>
            </c:ext>
          </c:extLst>
        </c:ser>
        <c:ser>
          <c:idx val="1"/>
          <c:order val="1"/>
          <c:tx>
            <c:strRef>
              <c:f>'Fig. 3'!$E$7</c:f>
              <c:strCache>
                <c:ptCount val="1"/>
                <c:pt idx="0">
                  <c:v>Cooking and housework</c:v>
                </c:pt>
              </c:strCache>
            </c:strRef>
          </c:tx>
          <c:spPr>
            <a:solidFill>
              <a:srgbClr val="DA989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'Fig. 3'!$B$8:$C$11</c:f>
              <c:multiLvlStrCache>
                <c:ptCount val="4"/>
                <c:lvl>
                  <c:pt idx="0">
                    <c:v>Women</c:v>
                  </c:pt>
                  <c:pt idx="1">
                    <c:v>Men</c:v>
                  </c:pt>
                  <c:pt idx="2">
                    <c:v>Women</c:v>
                  </c:pt>
                  <c:pt idx="3">
                    <c:v>Men</c:v>
                  </c:pt>
                </c:lvl>
                <c:lvl>
                  <c:pt idx="0">
                    <c:v>2016- EQLS</c:v>
                  </c:pt>
                  <c:pt idx="2">
                    <c:v>June/July 2020-Eurofound COVID</c:v>
                  </c:pt>
                </c:lvl>
              </c:multiLvlStrCache>
            </c:multiLvlStrRef>
          </c:cat>
          <c:val>
            <c:numRef>
              <c:f>'Fig. 3'!$E$8:$E$11</c:f>
              <c:numCache>
                <c:formatCode>0.0</c:formatCode>
                <c:ptCount val="4"/>
                <c:pt idx="0">
                  <c:v>15.8</c:v>
                </c:pt>
                <c:pt idx="1">
                  <c:v>6.8</c:v>
                </c:pt>
                <c:pt idx="2" formatCode="General">
                  <c:v>18.600000000000001</c:v>
                </c:pt>
                <c:pt idx="3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6E-4BA0-B417-DA21ED669977}"/>
            </c:ext>
          </c:extLst>
        </c:ser>
        <c:ser>
          <c:idx val="2"/>
          <c:order val="2"/>
          <c:tx>
            <c:strRef>
              <c:f>'Fig. 3'!$F$7</c:f>
              <c:strCache>
                <c:ptCount val="1"/>
                <c:pt idx="0">
                  <c:v>Long-term care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'Fig. 3'!$B$8:$C$11</c:f>
              <c:multiLvlStrCache>
                <c:ptCount val="4"/>
                <c:lvl>
                  <c:pt idx="0">
                    <c:v>Women</c:v>
                  </c:pt>
                  <c:pt idx="1">
                    <c:v>Men</c:v>
                  </c:pt>
                  <c:pt idx="2">
                    <c:v>Women</c:v>
                  </c:pt>
                  <c:pt idx="3">
                    <c:v>Men</c:v>
                  </c:pt>
                </c:lvl>
                <c:lvl>
                  <c:pt idx="0">
                    <c:v>2016- EQLS</c:v>
                  </c:pt>
                  <c:pt idx="2">
                    <c:v>June/July 2020-Eurofound COVID</c:v>
                  </c:pt>
                </c:lvl>
              </c:multiLvlStrCache>
            </c:multiLvlStrRef>
          </c:cat>
          <c:val>
            <c:numRef>
              <c:f>'Fig. 3'!$F$8:$F$11</c:f>
              <c:numCache>
                <c:formatCode>0.0</c:formatCode>
                <c:ptCount val="4"/>
                <c:pt idx="0">
                  <c:v>3.2</c:v>
                </c:pt>
                <c:pt idx="1">
                  <c:v>1.8</c:v>
                </c:pt>
                <c:pt idx="2">
                  <c:v>4.5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6E-4BA0-B417-DA21ED669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353984"/>
        <c:axId val="127347712"/>
      </c:barChart>
      <c:valAx>
        <c:axId val="12734771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</c:spPr>
        <c:crossAx val="127353984"/>
        <c:crosses val="autoZero"/>
        <c:crossBetween val="between"/>
      </c:valAx>
      <c:catAx>
        <c:axId val="12735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crossAx val="127347712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2591393175455965"/>
          <c:y val="3.3905763889455938E-2"/>
          <c:w val="0.16610550862638934"/>
          <c:h val="0.15697097917572078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lt-LT" sz="1200" b="0" i="0" u="none" strike="noStrike" kern="1200" baseline="0">
          <a:solidFill>
            <a:srgbClr val="000000"/>
          </a:solidFill>
          <a:latin typeface="Myriad pro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1575C-B6E0-46E9-8488-656FCAF3115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24CAD-F87D-4DA6-AFE9-7B99CE570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5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73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85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24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2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gender difference in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teleworkability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relates in part to patterns of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horizontal segregation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with men overrepresented in sectors with limited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teleworkability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potential (e.g. agriculture, mining, manufacturing and construction), and women overrepresented in occupations with a lower share of physical handling tasks (e.g. office-based, secretarial or administrative occupations).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Teleworking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 create a new divide between those who can telework and those who cannot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Women’s disadvantage in digital skills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increases with age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COVID-19 crisis has particularly strained the financial situation of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households with children, and especially single parents</a:t>
            </a:r>
            <a:r>
              <a:rPr lang="en-GB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already showed high levels of risk of poverty before the COVID-19 outbreak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448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employed women with children under 12 years, spent around 54 hours/week in care, compared to 32 hours for employed men (</a:t>
            </a:r>
            <a:r>
              <a:rPr lang="en-GB" sz="1200" dirty="0" err="1" smtClean="0"/>
              <a:t>Euforound</a:t>
            </a:r>
            <a:r>
              <a:rPr lang="en-GB" sz="1200" dirty="0" smtClean="0"/>
              <a:t>, e-survey, July 2020).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E.g. UK survey: </a:t>
            </a:r>
            <a:r>
              <a:rPr lang="en-US" sz="1200" b="1" dirty="0" smtClean="0"/>
              <a:t>d</a:t>
            </a:r>
            <a:r>
              <a:rPr lang="en-GB" sz="1200" b="1" dirty="0" err="1" smtClean="0"/>
              <a:t>uring</a:t>
            </a:r>
            <a:r>
              <a:rPr lang="en-GB" sz="1200" b="1" dirty="0" smtClean="0"/>
              <a:t> lockdown mothers are interrupted 50% more often than fathers</a:t>
            </a:r>
            <a:r>
              <a:rPr lang="en-GB" sz="1200" dirty="0" smtClean="0"/>
              <a:t>. This has an impact on productivity, with promotional consequences.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FF621-8095-4E27-A482-4C7A1555996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12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24CAD-F87D-4DA6-AFE9-7B99CE5708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7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3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7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6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0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03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7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13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6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5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60D0-3944-4408-B8A7-6F48973B5FF3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554F-5B20-422D-8545-968F1A16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3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hyperlink" Target="http://eurofound.link/covid19data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7.jpeg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11">
            <a:extLst>
              <a:ext uri="{FF2B5EF4-FFF2-40B4-BE49-F238E27FC236}">
                <a16:creationId xmlns:a16="http://schemas.microsoft.com/office/drawing/2014/main" id="{F5214967-75C4-E148-9AA6-C260838FA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5767" y="6292540"/>
            <a:ext cx="546100" cy="3683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8C67BA5-C90B-4F46-A5FD-FADA9C77181B}"/>
              </a:ext>
            </a:extLst>
          </p:cNvPr>
          <p:cNvSpPr/>
          <p:nvPr/>
        </p:nvSpPr>
        <p:spPr>
          <a:xfrm>
            <a:off x="-25063" y="3983183"/>
            <a:ext cx="7981947" cy="2476575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feld 13">
            <a:extLst>
              <a:ext uri="{FF2B5EF4-FFF2-40B4-BE49-F238E27FC236}">
                <a16:creationId xmlns:a16="http://schemas.microsoft.com/office/drawing/2014/main" id="{B4105FF2-2677-794A-89B9-1C5A122263EA}"/>
              </a:ext>
            </a:extLst>
          </p:cNvPr>
          <p:cNvSpPr txBox="1"/>
          <p:nvPr/>
        </p:nvSpPr>
        <p:spPr>
          <a:xfrm>
            <a:off x="181152" y="4007071"/>
            <a:ext cx="7699532" cy="1077218"/>
          </a:xfrm>
          <a:prstGeom prst="rect">
            <a:avLst/>
          </a:prstGeom>
          <a:noFill/>
          <a:effectLst>
            <a:outerShdw algn="l" rotWithShape="0">
              <a:srgbClr val="004494">
                <a:alpha val="29804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EUROPEAN INSTITUTE FOR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GENDER EQUALITY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1152" y="5146237"/>
            <a:ext cx="9044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rPr>
              <a:t>Dr. Lina Salanauskaite| </a:t>
            </a:r>
            <a:r>
              <a:rPr lang="en-IE" dirty="0" smtClean="0">
                <a:solidFill>
                  <a:schemeClr val="bg1"/>
                </a:solidFill>
                <a:ea typeface="Noto Sans" panose="020B0502040504020204" pitchFamily="34"/>
                <a:cs typeface="Noto Sans" panose="020B0502040504020204" pitchFamily="34"/>
              </a:rPr>
              <a:t>08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rPr>
              <a:t>.03.2021 |</a:t>
            </a:r>
            <a:endParaRPr lang="en-IE" dirty="0">
              <a:solidFill>
                <a:schemeClr val="bg1"/>
              </a:solidFill>
              <a:ea typeface="Noto Sans" panose="020B0502040504020204" pitchFamily="34"/>
              <a:cs typeface="Noto Sans" panose="020B0502040504020204" pitchFamily="34"/>
            </a:endParaRPr>
          </a:p>
          <a:p>
            <a:pPr defTabSz="685800">
              <a:defRPr/>
            </a:pPr>
            <a:r>
              <a:rPr kumimoji="0" lang="en-IE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rPr>
              <a:t>PT Presidency webinar ‘</a:t>
            </a:r>
            <a:r>
              <a:rPr lang="en-GB" dirty="0" smtClean="0">
                <a:solidFill>
                  <a:schemeClr val="bg1"/>
                </a:solidFill>
                <a:ea typeface="Noto Sans" panose="020B0502040504020204" pitchFamily="34"/>
                <a:cs typeface="Noto Sans" panose="020B0502040504020204" pitchFamily="34"/>
              </a:rPr>
              <a:t>Impacts </a:t>
            </a:r>
            <a:r>
              <a:rPr lang="en-GB" dirty="0">
                <a:solidFill>
                  <a:schemeClr val="bg1"/>
                </a:solidFill>
                <a:ea typeface="Noto Sans" panose="020B0502040504020204" pitchFamily="34"/>
                <a:cs typeface="Noto Sans" panose="020B0502040504020204" pitchFamily="34"/>
              </a:rPr>
              <a:t>of the COVID19 crisis on women’s </a:t>
            </a:r>
            <a:r>
              <a:rPr lang="en-GB" dirty="0" smtClean="0">
                <a:solidFill>
                  <a:schemeClr val="bg1"/>
                </a:solidFill>
                <a:ea typeface="Noto Sans" panose="020B0502040504020204" pitchFamily="34"/>
                <a:cs typeface="Noto Sans" panose="020B0502040504020204" pitchFamily="34"/>
              </a:rPr>
              <a:t>lives. </a:t>
            </a:r>
          </a:p>
          <a:p>
            <a:pPr defTabSz="685800">
              <a:defRPr/>
            </a:pPr>
            <a:r>
              <a:rPr lang="en-GB" dirty="0" smtClean="0">
                <a:solidFill>
                  <a:schemeClr val="bg1"/>
                </a:solidFill>
                <a:ea typeface="Noto Sans" panose="020B0502040504020204" pitchFamily="34"/>
                <a:cs typeface="Noto Sans" panose="020B0502040504020204" pitchFamily="34"/>
              </a:rPr>
              <a:t>Equality at the heart of recovery’</a:t>
            </a: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Noto Sans" panose="020B0502040504020204" pitchFamily="34"/>
              <a:cs typeface="Noto Sans" panose="020B0502040504020204" pitchFamily="34"/>
            </a:endParaRPr>
          </a:p>
          <a:p>
            <a:pPr lvl="0" defTabSz="685800"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910167" y="1602400"/>
            <a:ext cx="10515600" cy="18679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EIGE </a:t>
            </a:r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‘s study to support th</a:t>
            </a:r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e </a:t>
            </a:r>
          </a:p>
          <a:p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PT Presidency of the Council: </a:t>
            </a:r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 </a:t>
            </a:r>
            <a:endParaRPr lang="en-US" sz="4500" b="1" dirty="0" smtClean="0">
              <a:solidFill>
                <a:srgbClr val="004494"/>
              </a:solidFill>
              <a:latin typeface="Noto Sans" panose="020B0502040504020204"/>
            </a:endParaRPr>
          </a:p>
          <a:p>
            <a:r>
              <a:rPr lang="en-US" sz="4500" b="1" dirty="0" smtClean="0">
                <a:solidFill>
                  <a:srgbClr val="004494"/>
                </a:solidFill>
                <a:latin typeface="Noto Sans" panose="020B0502040504020204"/>
              </a:rPr>
              <a:t>Socio-economic consequences of the COVID-19 crisis</a:t>
            </a:r>
            <a:endParaRPr lang="en-GB" sz="4500" dirty="0">
              <a:solidFill>
                <a:srgbClr val="004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9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168" y="0"/>
            <a:ext cx="10195792" cy="1325563"/>
          </a:xfrm>
        </p:spPr>
        <p:txBody>
          <a:bodyPr>
            <a:normAutofit/>
          </a:bodyPr>
          <a:lstStyle/>
          <a:p>
            <a:pPr algn="ctr"/>
            <a:r>
              <a:rPr lang="en-US" sz="3400" b="1" dirty="0">
                <a:solidFill>
                  <a:srgbClr val="004494"/>
                </a:solidFill>
                <a:latin typeface="Noto Sans" panose="020B0502040504020204"/>
              </a:rPr>
              <a:t>Review of emerging and latest evidence: </a:t>
            </a:r>
            <a:br>
              <a:rPr lang="en-US" sz="3400" b="1" dirty="0">
                <a:solidFill>
                  <a:srgbClr val="004494"/>
                </a:solidFill>
                <a:latin typeface="Noto Sans" panose="020B0502040504020204"/>
              </a:rPr>
            </a:br>
            <a:r>
              <a:rPr lang="en-US" sz="3400" b="1" dirty="0">
                <a:solidFill>
                  <a:srgbClr val="004494"/>
                </a:solidFill>
                <a:latin typeface="Noto Sans" panose="020B0502040504020204"/>
              </a:rPr>
              <a:t>where are </a:t>
            </a:r>
            <a:r>
              <a:rPr lang="en-US" sz="3400" b="1" dirty="0" smtClean="0">
                <a:solidFill>
                  <a:srgbClr val="004494"/>
                </a:solidFill>
                <a:latin typeface="Noto Sans" panose="020B0502040504020204"/>
              </a:rPr>
              <a:t>we in </a:t>
            </a:r>
            <a:r>
              <a:rPr lang="en-US" sz="3400" b="1" dirty="0">
                <a:solidFill>
                  <a:srgbClr val="004494"/>
                </a:solidFill>
                <a:latin typeface="Noto Sans" panose="020B0502040504020204"/>
              </a:rPr>
              <a:t>and across the EU?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1509268"/>
            <a:ext cx="10515600" cy="49524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Impacts </a:t>
            </a:r>
            <a:r>
              <a:rPr lang="en-US" b="1" dirty="0"/>
              <a:t>on the </a:t>
            </a:r>
            <a:r>
              <a:rPr lang="en-US" b="1" dirty="0" err="1"/>
              <a:t>labour</a:t>
            </a:r>
            <a:r>
              <a:rPr lang="en-US" b="1" dirty="0"/>
              <a:t> </a:t>
            </a:r>
            <a:r>
              <a:rPr lang="en-US" b="1" dirty="0" smtClean="0"/>
              <a:t>market</a:t>
            </a:r>
            <a:endParaRPr lang="en-US" dirty="0" smtClean="0"/>
          </a:p>
          <a:p>
            <a:pPr marL="0" indent="0" algn="just">
              <a:buNone/>
            </a:pPr>
            <a:r>
              <a:rPr lang="en-US" sz="2400" dirty="0"/>
              <a:t>G</a:t>
            </a:r>
            <a:r>
              <a:rPr lang="en-US" sz="2400" dirty="0" smtClean="0"/>
              <a:t>ender </a:t>
            </a:r>
            <a:r>
              <a:rPr lang="en-US" sz="2400" dirty="0"/>
              <a:t>differences in </a:t>
            </a:r>
            <a:r>
              <a:rPr lang="en-US" sz="2400" dirty="0" smtClean="0"/>
              <a:t>(un)employment </a:t>
            </a:r>
            <a:r>
              <a:rPr lang="en-US" sz="2400" dirty="0"/>
              <a:t>and economic inactivity; most affected economic sectors and population </a:t>
            </a:r>
            <a:r>
              <a:rPr lang="en-US" sz="2400" dirty="0" smtClean="0"/>
              <a:t>groups.</a:t>
            </a:r>
          </a:p>
          <a:p>
            <a:pPr algn="just"/>
            <a:endParaRPr lang="en-US" sz="400" dirty="0"/>
          </a:p>
          <a:p>
            <a:pPr marL="0" indent="0" algn="just">
              <a:buNone/>
            </a:pPr>
            <a:r>
              <a:rPr lang="en-US" b="1" dirty="0" smtClean="0"/>
              <a:t>Impacts on working arrangements</a:t>
            </a:r>
            <a:endParaRPr lang="en-US" dirty="0"/>
          </a:p>
          <a:p>
            <a:pPr marL="0" indent="0" algn="just">
              <a:buNone/>
            </a:pPr>
            <a:r>
              <a:rPr lang="en-US" sz="2400" dirty="0"/>
              <a:t>G</a:t>
            </a:r>
            <a:r>
              <a:rPr lang="en-US" sz="2400" dirty="0" smtClean="0"/>
              <a:t>ender </a:t>
            </a:r>
            <a:r>
              <a:rPr lang="en-US" sz="2400" dirty="0"/>
              <a:t>differences in teleworking patterns; gender equality impacts of teleworking implementation across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.</a:t>
            </a:r>
          </a:p>
          <a:p>
            <a:pPr algn="just"/>
            <a:endParaRPr lang="en-US" sz="400" dirty="0"/>
          </a:p>
          <a:p>
            <a:pPr marL="0" indent="0" algn="just">
              <a:buNone/>
            </a:pPr>
            <a:r>
              <a:rPr lang="en-US" b="1" dirty="0"/>
              <a:t>Impacts on </a:t>
            </a:r>
            <a:r>
              <a:rPr lang="en-US" b="1" dirty="0" smtClean="0"/>
              <a:t>gender roles</a:t>
            </a:r>
            <a:endParaRPr lang="en-US" dirty="0" smtClean="0"/>
          </a:p>
          <a:p>
            <a:pPr marL="0" indent="0" algn="just">
              <a:buNone/>
            </a:pPr>
            <a:r>
              <a:rPr lang="en-US" sz="2400" dirty="0"/>
              <a:t>U</a:t>
            </a:r>
            <a:r>
              <a:rPr lang="en-US" sz="2400" dirty="0" smtClean="0"/>
              <a:t>npaid </a:t>
            </a:r>
            <a:r>
              <a:rPr lang="en-US" sz="2400" dirty="0"/>
              <a:t>work distribution between women and men; emerging work-life balance issues from gender equality perspective. </a:t>
            </a:r>
            <a:endParaRPr lang="en-US" sz="2400" dirty="0" smtClean="0"/>
          </a:p>
          <a:p>
            <a:pPr marL="0" indent="0" algn="just">
              <a:buNone/>
            </a:pPr>
            <a:endParaRPr lang="en-US" sz="400" dirty="0"/>
          </a:p>
          <a:p>
            <a:pPr marL="0" indent="0" algn="just">
              <a:buNone/>
            </a:pPr>
            <a:r>
              <a:rPr lang="en-US" b="1" dirty="0"/>
              <a:t>Role of employment supporting </a:t>
            </a:r>
            <a:r>
              <a:rPr lang="en-US" b="1" dirty="0" smtClean="0"/>
              <a:t>factors</a:t>
            </a:r>
          </a:p>
          <a:p>
            <a:pPr marL="0" indent="0" algn="just">
              <a:buNone/>
            </a:pPr>
            <a:r>
              <a:rPr lang="en-US" sz="2400" dirty="0"/>
              <a:t>S</a:t>
            </a:r>
            <a:r>
              <a:rPr lang="en-US" sz="2400" dirty="0" smtClean="0"/>
              <a:t>ocial </a:t>
            </a:r>
            <a:r>
              <a:rPr lang="en-US" sz="2400" dirty="0"/>
              <a:t>protection, recovery measures; gender balance of the COVID-19 crisis management groups. 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948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76400" y="-31531"/>
            <a:ext cx="10342880" cy="1325563"/>
          </a:xfrm>
        </p:spPr>
        <p:txBody>
          <a:bodyPr>
            <a:noAutofit/>
          </a:bodyPr>
          <a:lstStyle/>
          <a:p>
            <a:pPr algn="ctr"/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Employment changes for women and men: </a:t>
            </a:r>
            <a:b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</a:br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what statistics for spring and summer 2020 tell </a:t>
            </a:r>
            <a:endParaRPr lang="en-GB" sz="2900" b="1" dirty="0">
              <a:solidFill>
                <a:srgbClr val="004494"/>
              </a:solidFill>
              <a:latin typeface="Noto Sans" panose="020B0502040504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029" y="1516637"/>
            <a:ext cx="11272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The </a:t>
            </a:r>
            <a:r>
              <a:rPr lang="en-GB" sz="2400" dirty="0"/>
              <a:t>first COVID-19 wave led to large declines in employment for both women </a:t>
            </a:r>
            <a:r>
              <a:rPr lang="en-GB" sz="2400" dirty="0" smtClean="0"/>
              <a:t>(-2.2 </a:t>
            </a:r>
            <a:r>
              <a:rPr lang="en-GB" sz="2400" dirty="0" err="1" smtClean="0"/>
              <a:t>mln</a:t>
            </a:r>
            <a:r>
              <a:rPr lang="en-GB" sz="2400" dirty="0" smtClean="0"/>
              <a:t> jobs) and men (-2.6 </a:t>
            </a:r>
            <a:r>
              <a:rPr lang="en-GB" sz="2400" dirty="0" err="1" smtClean="0"/>
              <a:t>mln</a:t>
            </a:r>
            <a:r>
              <a:rPr lang="en-GB" sz="2400" dirty="0" smtClean="0"/>
              <a:t> jobs), </a:t>
            </a:r>
            <a:r>
              <a:rPr lang="en-GB" sz="2400" dirty="0"/>
              <a:t>but employment rebounded stronger for men than for women in the summer of </a:t>
            </a:r>
            <a:r>
              <a:rPr lang="en-GB" sz="2400" dirty="0" smtClean="0"/>
              <a:t>2020.</a:t>
            </a:r>
            <a:endParaRPr lang="en-GB" sz="2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04629"/>
              </p:ext>
            </p:extLst>
          </p:nvPr>
        </p:nvGraphicFramePr>
        <p:xfrm>
          <a:off x="396238" y="2939571"/>
          <a:ext cx="11455640" cy="280524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79792">
                  <a:extLst>
                    <a:ext uri="{9D8B030D-6E8A-4147-A177-3AD203B41FA5}">
                      <a16:colId xmlns:a16="http://schemas.microsoft.com/office/drawing/2014/main" val="102778155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165327819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511519001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3450943846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2779216741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2655860316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949491845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2386904991"/>
                    </a:ext>
                  </a:extLst>
                </a:gridCol>
                <a:gridCol w="1321981">
                  <a:extLst>
                    <a:ext uri="{9D8B030D-6E8A-4147-A177-3AD203B41FA5}">
                      <a16:colId xmlns:a16="http://schemas.microsoft.com/office/drawing/2014/main" val="332574687"/>
                    </a:ext>
                  </a:extLst>
                </a:gridCol>
              </a:tblGrid>
              <a:tr h="311694">
                <a:tc rowSpan="3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Age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Women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Men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Women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Men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460040"/>
                  </a:ext>
                </a:extLst>
              </a:tr>
              <a:tr h="3116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</a:t>
                      </a:r>
                      <a:r>
                        <a:rPr lang="en-US" sz="1800" baseline="30000" dirty="0" smtClean="0">
                          <a:effectLst/>
                        </a:rPr>
                        <a:t>st</a:t>
                      </a:r>
                      <a:r>
                        <a:rPr lang="en-US" sz="1800" baseline="0" dirty="0" smtClean="0">
                          <a:effectLst/>
                        </a:rPr>
                        <a:t> COVID wave/lockdown</a:t>
                      </a:r>
                      <a:endParaRPr lang="en-GB" sz="18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Summer (partial) recovery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endParaRPr lang="en-GB" sz="18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188377"/>
                  </a:ext>
                </a:extLst>
              </a:tr>
              <a:tr h="935083">
                <a:tc vMerge="1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Employment</a:t>
                      </a:r>
                      <a:endParaRPr lang="en-GB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Q2 2020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Employment change (Q2: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2020-2019)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Employment</a:t>
                      </a:r>
                      <a:endParaRPr lang="en-GB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Q2 2020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Employment change (Q2: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2020-2019)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Employment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Q3</a:t>
                      </a:r>
                      <a:r>
                        <a:rPr lang="en-GB" sz="1800" dirty="0">
                          <a:effectLst/>
                        </a:rPr>
                        <a:t>, 2020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Employment change (Q2 – Q3, 2020)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Employment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Q3</a:t>
                      </a:r>
                      <a:r>
                        <a:rPr lang="en-GB" sz="1800" dirty="0">
                          <a:effectLst/>
                        </a:rPr>
                        <a:t>, 2020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Employment change (Q2 – Q3, 2020)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1120593"/>
                  </a:ext>
                </a:extLst>
              </a:tr>
              <a:tr h="31169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15-24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6.3 mln.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- 10.4%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7.7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-9.0%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6.6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+5.3%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8.1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+6.4%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259687"/>
                  </a:ext>
                </a:extLst>
              </a:tr>
              <a:tr h="31169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25-49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53.0 mln.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- 3.0%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61.9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-3.2%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53.1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+0.3%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62.3 mln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+0.7%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9060153"/>
                  </a:ext>
                </a:extLst>
              </a:tr>
              <a:tr h="31169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50-64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28.5 mln.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+0.7%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33.0 mln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+0.8%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28.7 </a:t>
                      </a:r>
                      <a:r>
                        <a:rPr lang="en-GB" sz="1800" dirty="0" err="1">
                          <a:effectLst/>
                        </a:rPr>
                        <a:t>mln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+0.7%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33.5 mln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+1.4%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5439599"/>
                  </a:ext>
                </a:extLst>
              </a:tr>
              <a:tr h="31169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15-64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</a:rPr>
                        <a:t>87.8 mln. </a:t>
                      </a:r>
                      <a:endParaRPr lang="en-GB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-2.4%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102.5 </a:t>
                      </a:r>
                      <a:r>
                        <a:rPr lang="en-GB" sz="1800" dirty="0" err="1">
                          <a:solidFill>
                            <a:srgbClr val="FF0000"/>
                          </a:solidFill>
                          <a:effectLst/>
                        </a:rPr>
                        <a:t>mln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-2.4%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88.5 mln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+0.8%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103.9 </a:t>
                      </a:r>
                      <a:r>
                        <a:rPr lang="en-GB" sz="1800" dirty="0" err="1">
                          <a:effectLst/>
                        </a:rPr>
                        <a:t>mln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+1.4%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5008718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6238" y="5744818"/>
            <a:ext cx="239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Eurostat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9819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76400" y="-31531"/>
            <a:ext cx="10292080" cy="1325563"/>
          </a:xfrm>
        </p:spPr>
        <p:txBody>
          <a:bodyPr>
            <a:noAutofit/>
          </a:bodyPr>
          <a:lstStyle/>
          <a:p>
            <a:pPr algn="ctr"/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Employment losses: intersectional perspective</a:t>
            </a:r>
            <a:endParaRPr lang="en-GB" sz="2900" b="1" dirty="0">
              <a:solidFill>
                <a:srgbClr val="004494"/>
              </a:solidFill>
              <a:latin typeface="Noto Sans" panose="020B0502040504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820" y="1299574"/>
            <a:ext cx="10900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The </a:t>
            </a:r>
            <a:r>
              <a:rPr lang="en-GB" sz="2400" dirty="0"/>
              <a:t>scale of employment losses is particularly worrying for the women, whose chances on the labour market were already extremely bleak before the </a:t>
            </a:r>
            <a:r>
              <a:rPr lang="en-GB" sz="2400" dirty="0" smtClean="0"/>
              <a:t>pandemic</a:t>
            </a:r>
            <a:r>
              <a:rPr lang="it-IT" sz="2400" dirty="0"/>
              <a:t>.</a:t>
            </a:r>
            <a:endParaRPr lang="en-GB" sz="2400" dirty="0"/>
          </a:p>
          <a:p>
            <a:r>
              <a:rPr lang="it-IT" sz="2400" dirty="0"/>
              <a:t> 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79820" y="6149054"/>
            <a:ext cx="23985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Source: Eurostat</a:t>
            </a:r>
            <a:endParaRPr lang="en-GB" sz="13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79820" y="2150225"/>
            <a:ext cx="10900980" cy="3934691"/>
            <a:chOff x="2856230" y="2571750"/>
            <a:chExt cx="6479540" cy="2764966"/>
          </a:xfrm>
        </p:grpSpPr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D2A67B45-4DC0-4835-86A6-F74A6DA494A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02325426"/>
                </p:ext>
              </p:extLst>
            </p:nvPr>
          </p:nvGraphicFramePr>
          <p:xfrm>
            <a:off x="2856230" y="2571750"/>
            <a:ext cx="6479540" cy="1714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4B883FE9-2F46-43B3-8A82-E4A727400E8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10440151"/>
                </p:ext>
              </p:extLst>
            </p:nvPr>
          </p:nvGraphicFramePr>
          <p:xfrm>
            <a:off x="2856230" y="4439461"/>
            <a:ext cx="6479540" cy="8972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872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76400" y="0"/>
            <a:ext cx="10251440" cy="1325563"/>
          </a:xfrm>
        </p:spPr>
        <p:txBody>
          <a:bodyPr>
            <a:normAutofit/>
          </a:bodyPr>
          <a:lstStyle/>
          <a:p>
            <a:pPr algn="ctr"/>
            <a:r>
              <a:rPr lang="en-US" sz="2900" b="1" dirty="0">
                <a:solidFill>
                  <a:srgbClr val="004494"/>
                </a:solidFill>
                <a:latin typeface="Noto Sans" panose="020B0502040504020204"/>
              </a:rPr>
              <a:t>Countries’ </a:t>
            </a:r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perspective: aside of employment losses, </a:t>
            </a:r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total actual working </a:t>
            </a:r>
            <a:r>
              <a:rPr lang="en-US" sz="2900" b="1" dirty="0" smtClean="0">
                <a:solidFill>
                  <a:srgbClr val="004494"/>
                </a:solidFill>
                <a:latin typeface="Noto Sans" panose="020B0502040504020204"/>
              </a:rPr>
              <a:t>hours reduced more for women than men</a:t>
            </a:r>
            <a:endParaRPr lang="en-GB" sz="2900" b="1" dirty="0">
              <a:solidFill>
                <a:srgbClr val="004494"/>
              </a:solidFill>
              <a:latin typeface="Noto Sans" panose="020B0502040504020204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0931" y="5875964"/>
            <a:ext cx="65678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*Index of total actual hours worked in the main job (2006 = 100); Data for DE are not available</a:t>
            </a:r>
            <a:endParaRPr kumimoji="0" lang="en-GB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Source: elaboration on Eurostat data (LFSI_AHW_Q)</a:t>
            </a:r>
            <a:endParaRPr kumimoji="0" lang="en-GB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0931" y="1827165"/>
            <a:ext cx="10917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Change in index of total actual hours worked in the main job (pop 20-64) by country and gender, year-on-year change 2020-Q2, EU27 (index points</a:t>
            </a:r>
            <a:r>
              <a:rPr lang="it-IT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62" y="2548258"/>
            <a:ext cx="8458800" cy="323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1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637" y="1708059"/>
            <a:ext cx="10515600" cy="47058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A higher share of women than men are </a:t>
            </a:r>
            <a:r>
              <a:rPr lang="en-GB" b="1" dirty="0"/>
              <a:t>in </a:t>
            </a:r>
            <a:r>
              <a:rPr lang="en-GB" b="1" dirty="0" err="1"/>
              <a:t>teleworkable</a:t>
            </a:r>
            <a:r>
              <a:rPr lang="en-GB" b="1" dirty="0"/>
              <a:t> occupations: </a:t>
            </a:r>
            <a:r>
              <a:rPr lang="en-GB" dirty="0"/>
              <a:t>45% compared to 30</a:t>
            </a:r>
            <a:r>
              <a:rPr lang="en-GB" dirty="0" smtClean="0"/>
              <a:t>%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US" dirty="0"/>
              <a:t>Telework and the work-life balance: </a:t>
            </a:r>
          </a:p>
          <a:p>
            <a:pPr marL="358775" indent="0" algn="just">
              <a:buNone/>
            </a:pPr>
            <a:r>
              <a:rPr lang="en-GB" sz="2600" b="1" dirty="0" smtClean="0"/>
              <a:t>- Positive </a:t>
            </a:r>
            <a:r>
              <a:rPr lang="en-GB" sz="2600" b="1" dirty="0"/>
              <a:t>impacts</a:t>
            </a:r>
            <a:r>
              <a:rPr lang="en-GB" sz="2600" dirty="0"/>
              <a:t>: increase in flexibility and a potential of new gender dynamics in the distribution of unpaid care and domestic work</a:t>
            </a:r>
            <a:r>
              <a:rPr lang="it-IT" sz="2600" dirty="0"/>
              <a:t>. </a:t>
            </a:r>
            <a:endParaRPr lang="en-GB" sz="2600" dirty="0"/>
          </a:p>
          <a:p>
            <a:pPr marL="358775" indent="0" algn="just">
              <a:buNone/>
            </a:pPr>
            <a:r>
              <a:rPr lang="en-GB" sz="2600" b="1" dirty="0" smtClean="0"/>
              <a:t>- Negative </a:t>
            </a:r>
            <a:r>
              <a:rPr lang="en-GB" sz="2600" b="1" dirty="0"/>
              <a:t>impacts higher for women: </a:t>
            </a:r>
            <a:r>
              <a:rPr lang="en-GB" sz="2600" dirty="0" smtClean="0"/>
              <a:t>interruptions</a:t>
            </a:r>
            <a:r>
              <a:rPr lang="en-GB" sz="2600" dirty="0"/>
              <a:t>, further reduced career progression, negative psychological effects, domestic violence</a:t>
            </a:r>
            <a:r>
              <a:rPr lang="it-IT" dirty="0"/>
              <a:t>. 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335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1676400" y="-315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900" b="1" dirty="0">
                <a:solidFill>
                  <a:srgbClr val="004494"/>
                </a:solidFill>
                <a:latin typeface="Noto Sans" panose="020B0502040504020204"/>
              </a:rPr>
              <a:t>Teleworking amid increased unpaid care work heightened work-life balance conflicts</a:t>
            </a:r>
          </a:p>
        </p:txBody>
      </p:sp>
    </p:spTree>
    <p:extLst>
      <p:ext uri="{BB962C8B-B14F-4D97-AF65-F5344CB8AC3E}">
        <p14:creationId xmlns:p14="http://schemas.microsoft.com/office/powerpoint/2010/main" val="279343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4494"/>
                </a:solidFill>
                <a:latin typeface="Noto Sans" panose="020B0502040504020204" pitchFamily="34" charset="0"/>
                <a:ea typeface="+mn-ea"/>
                <a:cs typeface="+mn-cs"/>
              </a:rPr>
              <a:t>A higher share of women than men in </a:t>
            </a:r>
            <a:r>
              <a:rPr lang="en-US" sz="3200" b="1" dirty="0" err="1" smtClean="0">
                <a:solidFill>
                  <a:srgbClr val="004494"/>
                </a:solidFill>
                <a:latin typeface="Noto Sans" panose="020B0502040504020204" pitchFamily="34" charset="0"/>
                <a:ea typeface="+mn-ea"/>
                <a:cs typeface="+mn-cs"/>
              </a:rPr>
              <a:t>teleworkable</a:t>
            </a:r>
            <a:r>
              <a:rPr lang="en-US" sz="3200" b="1" dirty="0" smtClean="0">
                <a:solidFill>
                  <a:srgbClr val="004494"/>
                </a:solidFill>
                <a:latin typeface="Noto Sans" panose="020B0502040504020204" pitchFamily="34" charset="0"/>
                <a:ea typeface="+mn-ea"/>
                <a:cs typeface="+mn-cs"/>
              </a:rPr>
              <a:t> occupations, but …</a:t>
            </a:r>
            <a:endParaRPr lang="en-GB" sz="3200" b="1" dirty="0">
              <a:solidFill>
                <a:srgbClr val="004494"/>
              </a:solidFill>
              <a:latin typeface="Noto Sans" panose="020B0502040504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7415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GB" sz="2400" dirty="0" smtClean="0"/>
              <a:t>The pandemic has shown the potential of a digital workforce, but </a:t>
            </a:r>
            <a:r>
              <a:rPr lang="en-GB" sz="2400" b="1" dirty="0" smtClean="0"/>
              <a:t>teleworking amid increased unpaid care work heightened work-life balance conflicts</a:t>
            </a:r>
            <a:r>
              <a:rPr lang="en-GB" sz="2400" dirty="0" smtClean="0"/>
              <a:t>:</a:t>
            </a:r>
          </a:p>
          <a:p>
            <a:pPr lvl="1" algn="just">
              <a:spcAft>
                <a:spcPts val="600"/>
              </a:spcAft>
            </a:pPr>
            <a:r>
              <a:rPr lang="en-GB" sz="2200" b="1" dirty="0"/>
              <a:t>R</a:t>
            </a:r>
            <a:r>
              <a:rPr lang="en-GB" sz="2200" b="1" dirty="0" smtClean="0"/>
              <a:t>ise</a:t>
            </a:r>
            <a:r>
              <a:rPr lang="en-GB" sz="2200" dirty="0" smtClean="0"/>
              <a:t> </a:t>
            </a:r>
            <a:r>
              <a:rPr lang="en-GB" sz="2200" b="1" dirty="0" smtClean="0"/>
              <a:t>in </a:t>
            </a:r>
            <a:r>
              <a:rPr lang="en-GB" sz="2200" b="1" dirty="0"/>
              <a:t>women’s share of unpaid work</a:t>
            </a:r>
            <a:r>
              <a:rPr lang="en-GB" sz="2200" dirty="0"/>
              <a:t>, </a:t>
            </a:r>
            <a:r>
              <a:rPr lang="en-GB" sz="2200" dirty="0" smtClean="0"/>
              <a:t>despite some fathers</a:t>
            </a:r>
            <a:r>
              <a:rPr lang="en-GB" sz="2200" dirty="0"/>
              <a:t>’ </a:t>
            </a:r>
            <a:r>
              <a:rPr lang="en-GB" sz="2200" dirty="0" smtClean="0"/>
              <a:t>increased participation</a:t>
            </a:r>
          </a:p>
          <a:p>
            <a:pPr lvl="1" algn="just">
              <a:spcAft>
                <a:spcPts val="600"/>
              </a:spcAft>
            </a:pPr>
            <a:r>
              <a:rPr lang="en-GB" sz="2200" b="1" dirty="0" smtClean="0"/>
              <a:t>Mothers </a:t>
            </a:r>
            <a:r>
              <a:rPr lang="en-GB" sz="2200" b="1" dirty="0"/>
              <a:t>with young children </a:t>
            </a:r>
            <a:r>
              <a:rPr lang="en-GB" sz="2200" dirty="0"/>
              <a:t>(0-5 years) face the hardest WLB </a:t>
            </a:r>
            <a:r>
              <a:rPr lang="en-GB" sz="2200" dirty="0" smtClean="0"/>
              <a:t>challenge</a:t>
            </a:r>
          </a:p>
          <a:p>
            <a:pPr lvl="1" algn="just">
              <a:spcAft>
                <a:spcPts val="600"/>
              </a:spcAft>
            </a:pPr>
            <a:r>
              <a:rPr lang="en-GB" sz="2200" dirty="0"/>
              <a:t>T</a:t>
            </a:r>
            <a:r>
              <a:rPr lang="en-GB" sz="2200" dirty="0" smtClean="0"/>
              <a:t>he </a:t>
            </a:r>
            <a:r>
              <a:rPr lang="en-GB" sz="2200" dirty="0"/>
              <a:t>division of childcare </a:t>
            </a:r>
            <a:r>
              <a:rPr lang="en-GB" sz="2200" dirty="0" smtClean="0"/>
              <a:t>was more equitable in </a:t>
            </a:r>
            <a:r>
              <a:rPr lang="en-GB" sz="2200" dirty="0"/>
              <a:t>households where </a:t>
            </a:r>
            <a:r>
              <a:rPr lang="en-GB" sz="2200" b="1" dirty="0"/>
              <a:t>men </a:t>
            </a:r>
            <a:r>
              <a:rPr lang="en-GB" sz="2200" b="1" dirty="0" smtClean="0"/>
              <a:t>were present: teleworked</a:t>
            </a:r>
            <a:r>
              <a:rPr lang="en-GB" sz="2200" dirty="0" smtClean="0"/>
              <a:t> or had </a:t>
            </a:r>
            <a:r>
              <a:rPr lang="en-GB" sz="2200" dirty="0"/>
              <a:t>lost their </a:t>
            </a:r>
            <a:r>
              <a:rPr lang="en-GB" sz="2200" dirty="0" smtClean="0"/>
              <a:t>jobs.</a:t>
            </a:r>
          </a:p>
          <a:p>
            <a:pPr lvl="1" algn="just">
              <a:spcAft>
                <a:spcPts val="600"/>
              </a:spcAft>
            </a:pPr>
            <a:r>
              <a:rPr lang="en-GB" sz="2200" b="1" dirty="0"/>
              <a:t>O</a:t>
            </a:r>
            <a:r>
              <a:rPr lang="en-GB" sz="2200" b="1" dirty="0" smtClean="0"/>
              <a:t>nline </a:t>
            </a:r>
            <a:r>
              <a:rPr lang="en-GB" sz="2200" b="1" dirty="0"/>
              <a:t>schooling represents an additional form of unpaid care </a:t>
            </a:r>
            <a:r>
              <a:rPr lang="en-GB" sz="2200" dirty="0"/>
              <a:t>placing added pressure on the work-life balance of parents, and especially mothers. </a:t>
            </a:r>
            <a:endParaRPr lang="en-GB" sz="2200" dirty="0" smtClean="0"/>
          </a:p>
          <a:p>
            <a:pPr lvl="1" algn="just">
              <a:spcAft>
                <a:spcPts val="600"/>
              </a:spcAft>
            </a:pPr>
            <a:r>
              <a:rPr lang="en-US" sz="2200" b="1" dirty="0" smtClean="0"/>
              <a:t>Gender gaps in teleworking patterns</a:t>
            </a:r>
            <a:r>
              <a:rPr lang="en-US" sz="2200" dirty="0" smtClean="0"/>
              <a:t>: mothers are more interrupted than fathers when they are teleworking. </a:t>
            </a:r>
            <a:endParaRPr lang="en-GB" sz="22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352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76400" y="0"/>
            <a:ext cx="10251440" cy="1325563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>
                <a:solidFill>
                  <a:srgbClr val="004494"/>
                </a:solidFill>
                <a:latin typeface="Noto Sans" panose="020B0502040504020204"/>
              </a:rPr>
              <a:t>Women spent more hours than men on unpaid care during the first wave of the </a:t>
            </a:r>
            <a:r>
              <a:rPr lang="en-US" sz="2600" b="1" dirty="0" smtClean="0">
                <a:solidFill>
                  <a:srgbClr val="004494"/>
                </a:solidFill>
                <a:latin typeface="Noto Sans" panose="020B0502040504020204"/>
              </a:rPr>
              <a:t>pandemic; parents </a:t>
            </a:r>
            <a:r>
              <a:rPr lang="en-US" sz="2600" b="1" dirty="0">
                <a:solidFill>
                  <a:srgbClr val="004494"/>
                </a:solidFill>
                <a:latin typeface="Noto Sans" panose="020B0502040504020204"/>
              </a:rPr>
              <a:t>could hardly rely on childcare services </a:t>
            </a:r>
            <a:endParaRPr lang="en-GB" sz="2600" b="1" dirty="0">
              <a:solidFill>
                <a:srgbClr val="004494"/>
              </a:solidFill>
              <a:latin typeface="Noto Sans" panose="020B0502040504020204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3113" y="6239757"/>
            <a:ext cx="721505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Source: elaboration</a:t>
            </a:r>
            <a:r>
              <a:rPr kumimoji="0" lang="en-US" altLang="en-US" sz="1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en-US" sz="1300" dirty="0"/>
              <a:t>on </a:t>
            </a:r>
            <a:r>
              <a:rPr lang="en-GB" sz="1300" dirty="0" err="1"/>
              <a:t>Eurofound</a:t>
            </a:r>
            <a:r>
              <a:rPr lang="en-GB" sz="1300" dirty="0"/>
              <a:t>, “</a:t>
            </a:r>
            <a:r>
              <a:rPr lang="en-GB" sz="1300" dirty="0">
                <a:hlinkClick r:id="rId4"/>
              </a:rPr>
              <a:t>Living, working and COVID-19 dataset</a:t>
            </a:r>
            <a:r>
              <a:rPr lang="en-GB" sz="1300" dirty="0" smtClean="0"/>
              <a:t>” and EQLS </a:t>
            </a:r>
            <a:r>
              <a:rPr lang="en-GB" sz="1300" dirty="0"/>
              <a:t>microdata (2016)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0930" y="1561690"/>
            <a:ext cx="11406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Time </a:t>
            </a:r>
            <a:r>
              <a:rPr lang="en-US" b="1" dirty="0"/>
              <a:t>spent by women and men </a:t>
            </a:r>
            <a:r>
              <a:rPr lang="en-US" b="1" dirty="0" smtClean="0"/>
              <a:t>on </a:t>
            </a:r>
            <a:r>
              <a:rPr lang="en-US" b="1" dirty="0"/>
              <a:t>unpaid care activities in May/June 2020 and in 2016 (18+, hours per week), EU-27</a:t>
            </a:r>
            <a:endParaRPr lang="en-GB" b="1" dirty="0"/>
          </a:p>
          <a:p>
            <a:r>
              <a:rPr lang="it-IT" dirty="0"/>
              <a:t> </a:t>
            </a:r>
            <a:endParaRPr lang="en-GB" b="1" dirty="0"/>
          </a:p>
        </p:txBody>
      </p:sp>
      <p:graphicFrame>
        <p:nvGraphicFramePr>
          <p:cNvPr id="12" name="Diagrama 1">
            <a:extLst>
              <a:ext uri="{FF2B5EF4-FFF2-40B4-BE49-F238E27FC236}">
                <a16:creationId xmlns:a16="http://schemas.microsoft.com/office/drawing/2014/main" id="{E77AF479-4A95-4F1B-A6E4-3DB90D75E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473117"/>
              </p:ext>
            </p:extLst>
          </p:nvPr>
        </p:nvGraphicFramePr>
        <p:xfrm>
          <a:off x="2354786" y="2063175"/>
          <a:ext cx="7329486" cy="3766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25494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42608" y="247101"/>
            <a:ext cx="74961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4494"/>
                </a:solidFill>
                <a:latin typeface="Noto Sans" panose="020B0502040504020204" pitchFamily="34" charset="0"/>
              </a:rPr>
              <a:t>Let’s talk</a:t>
            </a:r>
          </a:p>
        </p:txBody>
      </p:sp>
      <p:sp>
        <p:nvSpPr>
          <p:cNvPr id="7" name="Curved Down Arrow 6"/>
          <p:cNvSpPr/>
          <p:nvPr/>
        </p:nvSpPr>
        <p:spPr>
          <a:xfrm rot="3907408">
            <a:off x="11166436" y="2280114"/>
            <a:ext cx="1216152" cy="731520"/>
          </a:xfrm>
          <a:prstGeom prst="curvedDownArrow">
            <a:avLst>
              <a:gd name="adj1" fmla="val 10556"/>
              <a:gd name="adj2" fmla="val 48037"/>
              <a:gd name="adj3" fmla="val 34010"/>
            </a:avLst>
          </a:prstGeom>
          <a:solidFill>
            <a:srgbClr val="FC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4" t="9835" r="30874" b="18034"/>
          <a:stretch/>
        </p:blipFill>
        <p:spPr>
          <a:xfrm>
            <a:off x="8366196" y="-100129"/>
            <a:ext cx="3528392" cy="31683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354716">
            <a:off x="10161423" y="3255513"/>
            <a:ext cx="1832995" cy="3600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r>
              <a:rPr lang="en-GB" sz="1400" dirty="0"/>
              <a:t>c</a:t>
            </a:r>
            <a:r>
              <a:rPr lang="en-GB" sz="1400" kern="1200" dirty="0" smtClean="0"/>
              <a:t>ome in for a chat!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789" y="3157501"/>
            <a:ext cx="502984" cy="50298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805933" y="3034390"/>
            <a:ext cx="1688088" cy="119689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r>
              <a:rPr lang="en-GB" sz="1600" b="1" dirty="0" smtClean="0"/>
              <a:t>Gedimino pr. 16,</a:t>
            </a:r>
          </a:p>
          <a:p>
            <a:r>
              <a:rPr lang="en-GB" sz="1600" b="1" dirty="0" smtClean="0"/>
              <a:t>LT-01103 Vilnius,</a:t>
            </a:r>
          </a:p>
          <a:p>
            <a:r>
              <a:rPr lang="en-GB" sz="1600" b="1" dirty="0" smtClean="0"/>
              <a:t>Lithuania</a:t>
            </a:r>
            <a:endParaRPr lang="en-GB" sz="1600" b="1" kern="12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862003" y="1573583"/>
            <a:ext cx="2160240" cy="64807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77500" lnSpcReduction="20000"/>
          </a:bodyPr>
          <a:lstStyle/>
          <a:p>
            <a:r>
              <a:rPr lang="en-GB" sz="2800" b="1" kern="0" dirty="0" smtClean="0">
                <a:solidFill>
                  <a:srgbClr val="004494"/>
                </a:solidFill>
              </a:rPr>
              <a:t>Connect with us!</a:t>
            </a:r>
            <a:endParaRPr lang="en-GB" b="1" kern="1200" dirty="0" smtClean="0">
              <a:solidFill>
                <a:srgbClr val="004494"/>
              </a:solidFill>
            </a:endParaRPr>
          </a:p>
        </p:txBody>
      </p:sp>
      <p:pic>
        <p:nvPicPr>
          <p:cNvPr id="15" name="Picture 14"/>
          <p:cNvPicPr>
            <a:picLocks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18" y="2406267"/>
            <a:ext cx="773502" cy="7052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" t="9310" r="67620" b="53449"/>
          <a:stretch/>
        </p:blipFill>
        <p:spPr>
          <a:xfrm>
            <a:off x="4523515" y="2312161"/>
            <a:ext cx="864000" cy="8228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3" t="10897" r="37143" b="53724"/>
          <a:stretch/>
        </p:blipFill>
        <p:spPr>
          <a:xfrm>
            <a:off x="6157666" y="2333789"/>
            <a:ext cx="833684" cy="79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3" t="53724" r="37143" b="10897"/>
          <a:stretch/>
        </p:blipFill>
        <p:spPr>
          <a:xfrm>
            <a:off x="6154325" y="4149212"/>
            <a:ext cx="833684" cy="792000"/>
          </a:xfrm>
          <a:prstGeom prst="rect">
            <a:avLst/>
          </a:prstGeom>
        </p:spPr>
      </p:pic>
      <p:pic>
        <p:nvPicPr>
          <p:cNvPr id="19" name="Picture 18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768"/>
          <a:stretch/>
        </p:blipFill>
        <p:spPr>
          <a:xfrm>
            <a:off x="4629917" y="4245310"/>
            <a:ext cx="831600" cy="720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582788" y="3173094"/>
            <a:ext cx="1463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eige.europa.eu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98348" y="3157995"/>
            <a:ext cx="14723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facebook.com</a:t>
            </a:r>
            <a:r>
              <a:rPr lang="en-GB" sz="1600" b="1" dirty="0" smtClean="0"/>
              <a:t>/</a:t>
            </a:r>
          </a:p>
          <a:p>
            <a:r>
              <a:rPr lang="en-GB" sz="1600" b="1" dirty="0" smtClean="0"/>
              <a:t>eige.europa.eu</a:t>
            </a:r>
            <a:endParaRPr lang="en-GB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6022243" y="3157995"/>
            <a:ext cx="12571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twitter.com</a:t>
            </a:r>
            <a:r>
              <a:rPr lang="en-GB" sz="1600" b="1" dirty="0" smtClean="0"/>
              <a:t>/</a:t>
            </a:r>
          </a:p>
          <a:p>
            <a:r>
              <a:rPr lang="en-GB" sz="1600" b="1" dirty="0" smtClean="0"/>
              <a:t>eurogender</a:t>
            </a:r>
            <a:endParaRPr lang="en-GB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5837159" y="4890233"/>
            <a:ext cx="16273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/>
              <a:t>youtube.com</a:t>
            </a:r>
            <a:r>
              <a:rPr lang="en-GB" sz="1600" b="1" dirty="0" smtClean="0"/>
              <a:t>/</a:t>
            </a:r>
          </a:p>
          <a:p>
            <a:pPr algn="ctr"/>
            <a:r>
              <a:rPr lang="en-GB" sz="1600" b="1" dirty="0" smtClean="0"/>
              <a:t>user/eurogender</a:t>
            </a:r>
            <a:r>
              <a:rPr lang="en-GB" sz="1600" b="1" dirty="0"/>
              <a:t/>
            </a:r>
            <a:br>
              <a:rPr lang="en-GB" sz="1600" b="1" dirty="0"/>
            </a:br>
            <a:endParaRPr lang="en-GB" sz="1600" b="1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18" y="4182851"/>
            <a:ext cx="782459" cy="782459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4208847" y="4941212"/>
            <a:ext cx="16169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/>
              <a:t>eurogender.eige</a:t>
            </a:r>
            <a:r>
              <a:rPr lang="en-GB" sz="1600" b="1" dirty="0" smtClean="0"/>
              <a:t>.</a:t>
            </a:r>
          </a:p>
          <a:p>
            <a:pPr algn="ctr"/>
            <a:r>
              <a:rPr lang="en-GB" sz="1600" b="1" dirty="0" smtClean="0"/>
              <a:t>europa.eu</a:t>
            </a:r>
            <a:r>
              <a:rPr lang="en-GB" sz="1600" b="1" dirty="0"/>
              <a:t/>
            </a:r>
            <a:br>
              <a:rPr lang="en-GB" sz="1600" b="1" dirty="0"/>
            </a:br>
            <a:endParaRPr lang="en-GB" sz="1600" b="1" dirty="0"/>
          </a:p>
        </p:txBody>
      </p:sp>
      <p:sp>
        <p:nvSpPr>
          <p:cNvPr id="26" name="Rectangle 25"/>
          <p:cNvSpPr/>
          <p:nvPr/>
        </p:nvSpPr>
        <p:spPr>
          <a:xfrm>
            <a:off x="2543969" y="4941212"/>
            <a:ext cx="15521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/>
              <a:t>eige.europa.eu</a:t>
            </a:r>
            <a:r>
              <a:rPr lang="en-GB" sz="1600" b="1" dirty="0" smtClean="0"/>
              <a:t>/</a:t>
            </a:r>
          </a:p>
          <a:p>
            <a:pPr algn="ctr"/>
            <a:r>
              <a:rPr lang="en-GB" sz="1600" b="1" dirty="0" smtClean="0"/>
              <a:t>newsletter</a:t>
            </a:r>
            <a:endParaRPr lang="en-GB" sz="1600" b="1" dirty="0"/>
          </a:p>
        </p:txBody>
      </p:sp>
      <p:pic>
        <p:nvPicPr>
          <p:cNvPr id="27" name="Grafik 11">
            <a:extLst>
              <a:ext uri="{FF2B5EF4-FFF2-40B4-BE49-F238E27FC236}">
                <a16:creationId xmlns:a16="http://schemas.microsoft.com/office/drawing/2014/main" id="{F5214967-75C4-E148-9AA6-C260838FAF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6460" y="6136853"/>
            <a:ext cx="546100" cy="368300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0" y="0"/>
            <a:ext cx="1502560" cy="1089553"/>
            <a:chOff x="5" y="4"/>
            <a:chExt cx="1502560" cy="108955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236B160-9560-AF4F-B234-C9C8198D0F3B}"/>
                </a:ext>
              </a:extLst>
            </p:cNvPr>
            <p:cNvSpPr/>
            <p:nvPr/>
          </p:nvSpPr>
          <p:spPr>
            <a:xfrm>
              <a:off x="5" y="4"/>
              <a:ext cx="1502560" cy="1089553"/>
            </a:xfrm>
            <a:prstGeom prst="rect">
              <a:avLst/>
            </a:prstGeom>
            <a:solidFill>
              <a:srgbClr val="004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" name="Grafik 15">
              <a:extLst>
                <a:ext uri="{FF2B5EF4-FFF2-40B4-BE49-F238E27FC236}">
                  <a16:creationId xmlns:a16="http://schemas.microsoft.com/office/drawing/2014/main" id="{425BD629-8BFC-044B-AEDB-70CCC0B1E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00613" y="112589"/>
              <a:ext cx="898059" cy="864382"/>
            </a:xfrm>
            <a:prstGeom prst="rect">
              <a:avLst/>
            </a:prstGeom>
          </p:spPr>
        </p:pic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669" y="4245139"/>
            <a:ext cx="642228" cy="642228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7543231" y="4941212"/>
            <a:ext cx="1451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linkedin.com/</a:t>
            </a:r>
          </a:p>
          <a:p>
            <a:pPr algn="ctr"/>
            <a:r>
              <a:rPr lang="en-GB" sz="1400" b="1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company/eige</a:t>
            </a:r>
          </a:p>
        </p:txBody>
      </p:sp>
    </p:spTree>
    <p:extLst>
      <p:ext uri="{BB962C8B-B14F-4D97-AF65-F5344CB8AC3E}">
        <p14:creationId xmlns:p14="http://schemas.microsoft.com/office/powerpoint/2010/main" val="231987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" fill="hold">
                                          <p:stCondLst>
                                            <p:cond delay="393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1" fill="hold">
                                          <p:stCondLst>
                                            <p:cond delay="78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" fill="hold">
                                          <p:stCondLst>
                                            <p:cond delay="117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ea7d6466-09f2-417b-9cb4-46e68dacb295" ContentTypeId="0x0101" PreviousValue="false"/>
</file>

<file path=customXml/item4.xml><?xml version="1.0" encoding="utf-8"?>
<?mso-contentType ?>
<customXsn xmlns="http://schemas.microsoft.com/office/2006/metadata/customXsn">
  <xsnLocation>http://win-dc1/_cts/Document/DIPtemplate.xsn</xsnLocation>
  <cached>False</cached>
  <openByDefault>False</openByDefault>
  <xsnScope>http://win-dc1</xsnScope>
</customXs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38D8CA02B2C2439E0AB26DAFCAFD7A" ma:contentTypeVersion="14" ma:contentTypeDescription="Create a new document." ma:contentTypeScope="" ma:versionID="ed3cafe7890b68da569d3a7cee851353">
  <xsd:schema xmlns:xsd="http://www.w3.org/2001/XMLSchema" xmlns:xs="http://www.w3.org/2001/XMLSchema" xmlns:p="http://schemas.microsoft.com/office/2006/metadata/properties" xmlns:ns2="200bad54-f150-46af-9fd8-f49b2e333873" targetNamespace="http://schemas.microsoft.com/office/2006/metadata/properties" ma:root="true" ma:fieldsID="6e1143452e1f070b9d57b9095890d020" ns2:_="">
    <xsd:import namespace="200bad54-f150-46af-9fd8-f49b2e33387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TaxKeywordTaxHTField" minOccurs="0"/>
                <xsd:element ref="ns2:ad42b35a16464ba4803b855b665dfae0" minOccurs="0"/>
                <xsd:element ref="ns2:nee06103ed5c4f0cba8fe63220b87d1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0bad54-f150-46af-9fd8-f49b2e33387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description="" ma:hidden="true" ma:list="{70461572-205b-4d88-8a83-6449b9b6d783}" ma:internalName="TaxCatchAll" ma:showField="CatchAllData" ma:web="200bad54-f150-46af-9fd8-f49b2e3338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70461572-205b-4d88-8a83-6449b9b6d783}" ma:internalName="TaxCatchAllLabel" ma:readOnly="true" ma:showField="CatchAllDataLabel" ma:web="200bad54-f150-46af-9fd8-f49b2e3338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ea7d6466-09f2-417b-9cb4-46e68dacb29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ad42b35a16464ba4803b855b665dfae0" ma:index="17" nillable="true" ma:taxonomy="true" ma:internalName="ad42b35a16464ba4803b855b665dfae0" ma:taxonomyFieldName="DocumentType" ma:displayName="DocumentType" ma:default="" ma:fieldId="{ad42b35a-1646-4ba4-803b-855b665dfae0}" ma:taxonomyMulti="true" ma:sspId="26fc38b3-55bd-4397-b62f-efa5e944258e" ma:termSetId="6556524d-7926-4363-9aa1-fc5199813a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ee06103ed5c4f0cba8fe63220b87d17" ma:index="18" nillable="true" ma:taxonomy="true" ma:internalName="nee06103ed5c4f0cba8fe63220b87d17" ma:taxonomyFieldName="Thesaurus" ma:displayName="Thesaurus" ma:default="" ma:fieldId="{7ee06103-ed5c-4f0c-ba8f-e63220b87d17}" ma:taxonomyMulti="true" ma:sspId="26fc38b3-55bd-4397-b62f-efa5e944258e" ma:termSetId="09462397-aa72-453b-82b8-d903fb0cb94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200bad54-f150-46af-9fd8-f49b2e333873">
      <Terms xmlns="http://schemas.microsoft.com/office/infopath/2007/PartnerControls"/>
    </TaxKeywordTaxHTField>
    <TaxCatchAll xmlns="200bad54-f150-46af-9fd8-f49b2e333873"/>
    <ad42b35a16464ba4803b855b665dfae0 xmlns="200bad54-f150-46af-9fd8-f49b2e333873">
      <Terms xmlns="http://schemas.microsoft.com/office/infopath/2007/PartnerControls"/>
    </ad42b35a16464ba4803b855b665dfae0>
    <nee06103ed5c4f0cba8fe63220b87d17 xmlns="200bad54-f150-46af-9fd8-f49b2e333873">
      <Terms xmlns="http://schemas.microsoft.com/office/infopath/2007/PartnerControls"/>
    </nee06103ed5c4f0cba8fe63220b87d17>
    <_dlc_DocId xmlns="200bad54-f150-46af-9fd8-f49b2e333873">3YM36EFSS7DK-323-653</_dlc_DocId>
    <_dlc_DocIdUrl xmlns="200bad54-f150-46af-9fd8-f49b2e333873">
      <Url>http://intranet/PersonalWorkspace/bpfa/_layouts/15/DocIdRedir.aspx?ID=3YM36EFSS7DK-323-653</Url>
      <Description>3YM36EFSS7DK-323-653</Description>
    </_dlc_DocIdUrl>
  </documentManagement>
</p:properties>
</file>

<file path=customXml/itemProps1.xml><?xml version="1.0" encoding="utf-8"?>
<ds:datastoreItem xmlns:ds="http://schemas.openxmlformats.org/officeDocument/2006/customXml" ds:itemID="{3D3D49B9-8A2B-4588-A0EA-6D4166C93D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68C98F-2CE0-4925-89E6-5E0B1599C19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FDE96BE-8E89-4758-8566-39BE38F715F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2C5DB9E-E303-4857-A447-D5EC1A33048D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8671BAF-22AA-45D9-8594-F62D79A118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0bad54-f150-46af-9fd8-f49b2e333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3196C077-0EC5-4109-823C-92B8770C05FF}">
  <ds:schemaRefs>
    <ds:schemaRef ds:uri="http://purl.org/dc/terms/"/>
    <ds:schemaRef ds:uri="http://schemas.microsoft.com/office/infopath/2007/PartnerControls"/>
    <ds:schemaRef ds:uri="200bad54-f150-46af-9fd8-f49b2e33387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975</Words>
  <Application>Microsoft Office PowerPoint</Application>
  <PresentationFormat>Widescreen</PresentationFormat>
  <Paragraphs>148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Myriad pro</vt:lpstr>
      <vt:lpstr>Noto Sans</vt:lpstr>
      <vt:lpstr>Times New Roman</vt:lpstr>
      <vt:lpstr>Office Theme</vt:lpstr>
      <vt:lpstr>PowerPoint Presentation</vt:lpstr>
      <vt:lpstr>Review of emerging and latest evidence:  where are we in and across the EU?</vt:lpstr>
      <vt:lpstr>Employment changes for women and men:  what statistics for spring and summer 2020 tell </vt:lpstr>
      <vt:lpstr>Employment losses: intersectional perspective</vt:lpstr>
      <vt:lpstr>Countries’ perspective: aside of employment losses, total actual working hours reduced more for women than men</vt:lpstr>
      <vt:lpstr>Teleworking amid increased unpaid care work heightened work-life balance conflicts</vt:lpstr>
      <vt:lpstr>A higher share of women than men in teleworkable occupations, but …</vt:lpstr>
      <vt:lpstr>Women spent more hours than men on unpaid care during the first wave of the pandemic; parents could hardly rely on childcare services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tackle the socio-economic consequences of the COVID-19 crisis to gender equality?</dc:title>
  <dc:creator>PT Presidency</dc:creator>
  <cp:lastModifiedBy>Lina Salanauskaite</cp:lastModifiedBy>
  <cp:revision>80</cp:revision>
  <dcterms:created xsi:type="dcterms:W3CDTF">2021-01-21T14:38:34Z</dcterms:created>
  <dcterms:modified xsi:type="dcterms:W3CDTF">2021-03-05T15:10:15Z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0x0101007638D8CA02B2C2439E0AB26DAFCAFD7A</vt:lpwstr>
  </property>
  <property fmtid="{D5CDD505-2E9C-101B-9397-08002B2CF9AE}" pid="3" name="_dlc_DocIdItemGuid">
    <vt:lpwstr>21eddcfe-1f29-42c2-a8af-7595537b55c1</vt:lpwstr>
  </property>
  <property fmtid="{D5CDD505-2E9C-101B-9397-08002B2CF9AE}" pid="4" name="TaxKeyword">
    <vt:lpwstr/>
  </property>
  <property fmtid="{D5CDD505-2E9C-101B-9397-08002B2CF9AE}" pid="5" name="Thesaurus">
    <vt:lpwstr/>
  </property>
  <property fmtid="{D5CDD505-2E9C-101B-9397-08002B2CF9AE}" pid="6" name="DocumentType">
    <vt:lpwstr/>
  </property>
</Properties>
</file>